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28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158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Official company contact information from https://asiahumangateway.jp/ (accessed 2026-03-19)
- User-provided photos used on this slide: /mnt/data/２.jpg, /mnt/data/３.jpg, /mnt/data/４.jpg, /mnt/data/７.jpg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Official company contact information from https://asiahumangateway.jp/ (accessed 2026-03-19)
- User-provided photos used on this slide: /mnt/data/22.jpg, /mnt/data/23.jpg, /mnt/data/５.jpg, /mnt/data/６.jpg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3017520" cy="219456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53B5B"/>
                </a:solidFill>
                <a:latin typeface="Aptos"/>
              </a:rPr>
              <a:t>ASIA HUMAN GATEWAY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533292" y="164592"/>
            <a:ext cx="1645510" cy="347472"/>
          </a:xfrm>
          <a:prstGeom prst="roundRect">
            <a:avLst>
              <a:gd name="adj" fmla="val 23529"/>
            </a:avLst>
          </a:prstGeom>
          <a:solidFill>
            <a:srgbClr val="FDE8D7"/>
          </a:solidFill>
          <a:ln w="12700">
            <a:solidFill>
              <a:srgbClr val="FDE8D7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5533292" y="155448"/>
            <a:ext cx="1645510" cy="45262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8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1" dirty="0">
                <a:solidFill>
                  <a:srgbClr val="F28C38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2026年5月開催予定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411480" y="658368"/>
            <a:ext cx="6739128" cy="3154680"/>
          </a:xfrm>
          <a:prstGeom prst="roundRect">
            <a:avLst>
              <a:gd name="adj" fmla="val 231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6" name="Image 0" descr="/mnt/data/２.jpg"/>
          <p:cNvPicPr>
            <a:picLocks noChangeAspect="1"/>
          </p:cNvPicPr>
          <p:nvPr/>
        </p:nvPicPr>
        <p:blipFill>
          <a:blip r:embed="rId3"/>
          <a:srcRect t="8390" b="8390"/>
          <a:stretch/>
        </p:blipFill>
        <p:spPr>
          <a:xfrm>
            <a:off x="411480" y="658368"/>
            <a:ext cx="6739128" cy="315468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411480" y="2880360"/>
            <a:ext cx="6739128" cy="932688"/>
          </a:xfrm>
          <a:prstGeom prst="rect">
            <a:avLst/>
          </a:prstGeom>
          <a:solidFill>
            <a:srgbClr val="FFFFFF">
              <a:alpha val="8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8" name="Text 5"/>
          <p:cNvSpPr/>
          <p:nvPr/>
        </p:nvSpPr>
        <p:spPr>
          <a:xfrm>
            <a:off x="503858" y="1343470"/>
            <a:ext cx="6464808" cy="10789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95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ja-JP" altLang="en-US" sz="3200" b="1" dirty="0">
                <a:solidFill>
                  <a:srgbClr val="FFFFFF"/>
                </a:solidFill>
                <a:latin typeface="Yu Gothic" pitchFamily="34" charset="0"/>
                <a:ea typeface="Aptos Display" pitchFamily="34" charset="-122"/>
                <a:cs typeface="Aptos Display" pitchFamily="34" charset="-120"/>
              </a:rPr>
              <a:t>　</a:t>
            </a:r>
            <a:r>
              <a:rPr lang="en-US" sz="3200" b="1" dirty="0" err="1">
                <a:solidFill>
                  <a:srgbClr val="FFFF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Aptos Display" pitchFamily="34" charset="-120"/>
              </a:rPr>
              <a:t>インドネシア</a:t>
            </a:r>
            <a:r>
              <a:rPr lang="ja-JP" altLang="en-US" sz="3200" b="1" dirty="0">
                <a:solidFill>
                  <a:srgbClr val="FFFF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Aptos Display" pitchFamily="34" charset="-120"/>
              </a:rPr>
              <a:t>　</a:t>
            </a:r>
            <a:r>
              <a:rPr lang="en-US" sz="3200" b="1" dirty="0" err="1">
                <a:solidFill>
                  <a:srgbClr val="FFFF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Aptos Display" pitchFamily="34" charset="-120"/>
              </a:rPr>
              <a:t>現地視察ツア</a:t>
            </a:r>
            <a:r>
              <a:rPr lang="en-US" sz="3200" b="1" dirty="0">
                <a:solidFill>
                  <a:srgbClr val="FFFF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Aptos Display" pitchFamily="34" charset="-120"/>
              </a:rPr>
              <a:t>ー</a:t>
            </a:r>
            <a:endParaRPr lang="en-US" sz="3200" dirty="0">
              <a:solidFill>
                <a:srgbClr val="FFFF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9" name="Text 6"/>
          <p:cNvSpPr/>
          <p:nvPr/>
        </p:nvSpPr>
        <p:spPr>
          <a:xfrm>
            <a:off x="621792" y="2999232"/>
            <a:ext cx="4754880" cy="310896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550" b="1" dirty="0">
                <a:solidFill>
                  <a:srgbClr val="153B5B"/>
                </a:solidFill>
                <a:latin typeface="Yu Gothic"/>
              </a:rPr>
              <a:t>採用判断を、現地視察で確かなものに。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621792" y="3319272"/>
            <a:ext cx="5303520" cy="53035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70" b="1" dirty="0">
                <a:solidFill>
                  <a:srgbClr val="203040"/>
                </a:solidFill>
                <a:latin typeface="Yu Gothic"/>
              </a:rPr>
              <a:t>送出し機関、日本語教育機関、現地高校・専門高校を直接視察。</a:t>
            </a:r>
            <a:endParaRPr lang="en-US" sz="1070" dirty="0"/>
          </a:p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70" b="1" dirty="0">
                <a:solidFill>
                  <a:srgbClr val="203040"/>
                </a:solidFill>
                <a:latin typeface="Yu Gothic"/>
              </a:rPr>
              <a:t>現地を見て、会って、採用計画を具体化します。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621792" y="3986784"/>
            <a:ext cx="4206240" cy="310896"/>
          </a:xfrm>
          <a:prstGeom prst="roundRect">
            <a:avLst>
              <a:gd name="adj" fmla="val 23529"/>
            </a:avLst>
          </a:prstGeom>
          <a:solidFill>
            <a:srgbClr val="DDF4F1"/>
          </a:solidFill>
          <a:ln w="12700">
            <a:solidFill>
              <a:srgbClr val="DDF4F1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2" name="Text 9"/>
          <p:cNvSpPr/>
          <p:nvPr/>
        </p:nvSpPr>
        <p:spPr>
          <a:xfrm>
            <a:off x="694944" y="4014216"/>
            <a:ext cx="4059936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 err="1">
                <a:solidFill>
                  <a:srgbClr val="2EA7A0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現地の街並みや文化も体感できる行程です</a:t>
            </a:r>
            <a:endParaRPr lang="en-US" sz="1200" b="1" dirty="0"/>
          </a:p>
        </p:txBody>
      </p:sp>
      <p:sp>
        <p:nvSpPr>
          <p:cNvPr id="13" name="Shape 10"/>
          <p:cNvSpPr/>
          <p:nvPr/>
        </p:nvSpPr>
        <p:spPr>
          <a:xfrm>
            <a:off x="411480" y="4480560"/>
            <a:ext cx="2103120" cy="1581912"/>
          </a:xfrm>
          <a:prstGeom prst="roundRect">
            <a:avLst>
              <a:gd name="adj" fmla="val 4046"/>
            </a:avLst>
          </a:prstGeom>
          <a:solidFill>
            <a:srgbClr val="FFFFFF"/>
          </a:solidFill>
          <a:ln w="12700">
            <a:solidFill>
              <a:srgbClr val="D9E5EA"/>
            </a:solidFill>
            <a:prstDash val="solid"/>
          </a:ln>
          <a:effectLst>
            <a:outerShdw blurRad="15240" dist="12700" dir="2700000" algn="bl" rotWithShape="0">
              <a:srgbClr val="000000">
                <a:alpha val="12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4" name="Shape 11"/>
          <p:cNvSpPr/>
          <p:nvPr/>
        </p:nvSpPr>
        <p:spPr>
          <a:xfrm>
            <a:off x="557784" y="4645152"/>
            <a:ext cx="841248" cy="256032"/>
          </a:xfrm>
          <a:prstGeom prst="roundRect">
            <a:avLst>
              <a:gd name="adj" fmla="val 17857"/>
            </a:avLst>
          </a:prstGeom>
          <a:solidFill>
            <a:srgbClr val="2EA7A0"/>
          </a:solidFill>
          <a:ln w="12700">
            <a:solidFill>
              <a:srgbClr val="2EA7A0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5" name="Text 12"/>
          <p:cNvSpPr/>
          <p:nvPr/>
        </p:nvSpPr>
        <p:spPr>
          <a:xfrm>
            <a:off x="576072" y="4640580"/>
            <a:ext cx="804672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Yu Gothic"/>
              </a:rPr>
              <a:t>見る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557784" y="4942918"/>
            <a:ext cx="1938528" cy="8503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送出し機関や教育現場を</a:t>
            </a:r>
            <a:r>
              <a:rPr lang="ja-JP" altLang="en-US" sz="1200" b="1" dirty="0">
                <a:solidFill>
                  <a:srgbClr val="203040"/>
                </a:solidFill>
                <a:latin typeface="Yu Gothic"/>
              </a:rPr>
              <a:t>　</a:t>
            </a: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自社の目で確認し</a:t>
            </a:r>
            <a:r>
              <a:rPr lang="en-US" sz="1200" b="1" dirty="0">
                <a:solidFill>
                  <a:srgbClr val="203040"/>
                </a:solidFill>
                <a:latin typeface="Yu Gothic"/>
              </a:rPr>
              <a:t>、</a:t>
            </a:r>
            <a:r>
              <a:rPr lang="ja-JP" altLang="en-US" sz="1200" b="1" dirty="0">
                <a:solidFill>
                  <a:srgbClr val="203040"/>
                </a:solidFill>
                <a:latin typeface="Yu Gothic"/>
              </a:rPr>
              <a:t>　　　</a:t>
            </a: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採用判断精度を高めます</a:t>
            </a:r>
            <a:r>
              <a:rPr lang="en-US" sz="1200" b="1" dirty="0">
                <a:solidFill>
                  <a:srgbClr val="203040"/>
                </a:solidFill>
                <a:latin typeface="Yu Gothic"/>
              </a:rPr>
              <a:t>。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2724912" y="4480560"/>
            <a:ext cx="2103120" cy="1581912"/>
          </a:xfrm>
          <a:prstGeom prst="roundRect">
            <a:avLst>
              <a:gd name="adj" fmla="val 4046"/>
            </a:avLst>
          </a:prstGeom>
          <a:solidFill>
            <a:srgbClr val="FFFFFF"/>
          </a:solidFill>
          <a:ln w="12700">
            <a:solidFill>
              <a:srgbClr val="D9E5EA"/>
            </a:solidFill>
            <a:prstDash val="solid"/>
          </a:ln>
          <a:effectLst>
            <a:outerShdw blurRad="15240" dist="12700" dir="2700000" algn="bl" rotWithShape="0">
              <a:srgbClr val="000000">
                <a:alpha val="12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8" name="Shape 15"/>
          <p:cNvSpPr/>
          <p:nvPr/>
        </p:nvSpPr>
        <p:spPr>
          <a:xfrm>
            <a:off x="2871216" y="4645152"/>
            <a:ext cx="841248" cy="256032"/>
          </a:xfrm>
          <a:prstGeom prst="roundRect">
            <a:avLst>
              <a:gd name="adj" fmla="val 17857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9" name="Text 16"/>
          <p:cNvSpPr/>
          <p:nvPr/>
        </p:nvSpPr>
        <p:spPr>
          <a:xfrm>
            <a:off x="2889504" y="4640580"/>
            <a:ext cx="804672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Yu Gothic"/>
              </a:rPr>
              <a:t>会う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2743200" y="4942918"/>
            <a:ext cx="2057400" cy="8503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学生の雰囲気、学習状況、意欲、日本語力の実態を</a:t>
            </a:r>
            <a:r>
              <a:rPr lang="ja-JP" altLang="en-US" sz="1200" b="1" dirty="0">
                <a:solidFill>
                  <a:srgbClr val="203040"/>
                </a:solidFill>
                <a:latin typeface="Yu Gothic"/>
              </a:rPr>
              <a:t>　</a:t>
            </a: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直接把握できます</a:t>
            </a:r>
            <a:r>
              <a:rPr lang="en-US" sz="1200" b="1" dirty="0">
                <a:solidFill>
                  <a:srgbClr val="203040"/>
                </a:solidFill>
                <a:latin typeface="Yu Gothic"/>
              </a:rPr>
              <a:t>。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5038344" y="4480560"/>
            <a:ext cx="2103120" cy="1581912"/>
          </a:xfrm>
          <a:prstGeom prst="roundRect">
            <a:avLst>
              <a:gd name="adj" fmla="val 4046"/>
            </a:avLst>
          </a:prstGeom>
          <a:solidFill>
            <a:srgbClr val="FFFFFF"/>
          </a:solidFill>
          <a:ln w="12700">
            <a:solidFill>
              <a:srgbClr val="D9E5EA"/>
            </a:solidFill>
            <a:prstDash val="solid"/>
          </a:ln>
          <a:effectLst>
            <a:outerShdw blurRad="15240" dist="12700" dir="2700000" algn="bl" rotWithShape="0">
              <a:srgbClr val="000000">
                <a:alpha val="12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22" name="Shape 19"/>
          <p:cNvSpPr/>
          <p:nvPr/>
        </p:nvSpPr>
        <p:spPr>
          <a:xfrm>
            <a:off x="5184648" y="4645152"/>
            <a:ext cx="841248" cy="256032"/>
          </a:xfrm>
          <a:prstGeom prst="roundRect">
            <a:avLst>
              <a:gd name="adj" fmla="val 17857"/>
            </a:avLst>
          </a:prstGeom>
          <a:solidFill>
            <a:srgbClr val="153B5B"/>
          </a:solidFill>
          <a:ln w="12700">
            <a:solidFill>
              <a:srgbClr val="153B5B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23" name="Text 20"/>
          <p:cNvSpPr/>
          <p:nvPr/>
        </p:nvSpPr>
        <p:spPr>
          <a:xfrm>
            <a:off x="5202936" y="4640580"/>
            <a:ext cx="804672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Yu Gothic"/>
              </a:rPr>
              <a:t>具体化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5202936" y="4951476"/>
            <a:ext cx="1883664" cy="8503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採用人数、受入時期</a:t>
            </a:r>
            <a:r>
              <a:rPr lang="en-US" sz="1200" b="1" dirty="0">
                <a:solidFill>
                  <a:srgbClr val="203040"/>
                </a:solidFill>
                <a:latin typeface="Yu Gothic"/>
              </a:rPr>
              <a:t>、</a:t>
            </a:r>
            <a:r>
              <a:rPr lang="ja-JP" altLang="en-US" sz="1200" b="1" dirty="0">
                <a:solidFill>
                  <a:srgbClr val="203040"/>
                </a:solidFill>
                <a:latin typeface="Yu Gothic"/>
              </a:rPr>
              <a:t>　　</a:t>
            </a: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社内説明に必要な材料</a:t>
            </a:r>
            <a:r>
              <a:rPr lang="ja-JP" altLang="en-US" sz="1200" b="1" dirty="0">
                <a:solidFill>
                  <a:srgbClr val="203040"/>
                </a:solidFill>
                <a:latin typeface="Yu Gothic"/>
              </a:rPr>
              <a:t>を</a:t>
            </a:r>
            <a:r>
              <a:rPr lang="en-US" sz="1200" b="1" dirty="0" err="1">
                <a:solidFill>
                  <a:srgbClr val="203040"/>
                </a:solidFill>
                <a:latin typeface="Yu Gothic"/>
              </a:rPr>
              <a:t>整理できます</a:t>
            </a:r>
            <a:r>
              <a:rPr lang="en-US" sz="1200" b="1" dirty="0">
                <a:solidFill>
                  <a:srgbClr val="203040"/>
                </a:solidFill>
                <a:latin typeface="Yu Gothic"/>
              </a:rPr>
              <a:t>。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411480" y="6382512"/>
            <a:ext cx="2039112" cy="155448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26" name="Image 1" descr="/mnt/data/４.jpg"/>
          <p:cNvPicPr>
            <a:picLocks noChangeAspect="1"/>
          </p:cNvPicPr>
          <p:nvPr/>
        </p:nvPicPr>
        <p:blipFill>
          <a:blip r:embed="rId4"/>
          <a:srcRect l="13107" r="13107"/>
          <a:stretch/>
        </p:blipFill>
        <p:spPr>
          <a:xfrm>
            <a:off x="411480" y="6382512"/>
            <a:ext cx="2039112" cy="1554480"/>
          </a:xfrm>
          <a:prstGeom prst="rect">
            <a:avLst/>
          </a:prstGeom>
        </p:spPr>
      </p:pic>
      <p:sp>
        <p:nvSpPr>
          <p:cNvPr id="27" name="Shape 23"/>
          <p:cNvSpPr/>
          <p:nvPr/>
        </p:nvSpPr>
        <p:spPr>
          <a:xfrm>
            <a:off x="2761488" y="6382512"/>
            <a:ext cx="2039112" cy="155448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28" name="Image 2" descr="/mnt/data/３.jpg"/>
          <p:cNvPicPr>
            <a:picLocks noChangeAspect="1"/>
          </p:cNvPicPr>
          <p:nvPr/>
        </p:nvPicPr>
        <p:blipFill>
          <a:blip r:embed="rId5"/>
          <a:srcRect t="21413" b="21413"/>
          <a:stretch/>
        </p:blipFill>
        <p:spPr>
          <a:xfrm>
            <a:off x="2761488" y="6382512"/>
            <a:ext cx="2039112" cy="1554480"/>
          </a:xfrm>
          <a:prstGeom prst="rect">
            <a:avLst/>
          </a:prstGeom>
        </p:spPr>
      </p:pic>
      <p:sp>
        <p:nvSpPr>
          <p:cNvPr id="29" name="Shape 24"/>
          <p:cNvSpPr/>
          <p:nvPr/>
        </p:nvSpPr>
        <p:spPr>
          <a:xfrm>
            <a:off x="5111496" y="6382512"/>
            <a:ext cx="2039112" cy="155448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30" name="Image 3" descr="/mnt/data/７.jpg"/>
          <p:cNvPicPr>
            <a:picLocks noChangeAspect="1"/>
          </p:cNvPicPr>
          <p:nvPr/>
        </p:nvPicPr>
        <p:blipFill>
          <a:blip r:embed="rId6"/>
          <a:srcRect t="21413" b="21413"/>
          <a:stretch/>
        </p:blipFill>
        <p:spPr>
          <a:xfrm>
            <a:off x="5111496" y="6382512"/>
            <a:ext cx="2039112" cy="1554480"/>
          </a:xfrm>
          <a:prstGeom prst="rect">
            <a:avLst/>
          </a:prstGeom>
        </p:spPr>
      </p:pic>
      <p:sp>
        <p:nvSpPr>
          <p:cNvPr id="31" name="Shape 25"/>
          <p:cNvSpPr/>
          <p:nvPr/>
        </p:nvSpPr>
        <p:spPr>
          <a:xfrm>
            <a:off x="566928" y="7717536"/>
            <a:ext cx="731520" cy="256032"/>
          </a:xfrm>
          <a:prstGeom prst="roundRect">
            <a:avLst>
              <a:gd name="adj" fmla="val 28571"/>
            </a:avLst>
          </a:prstGeom>
          <a:solidFill>
            <a:srgbClr val="2EA7A0"/>
          </a:solidFill>
          <a:ln w="12700">
            <a:solidFill>
              <a:srgbClr val="2EA7A0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2" name="Text 26"/>
          <p:cNvSpPr/>
          <p:nvPr/>
        </p:nvSpPr>
        <p:spPr>
          <a:xfrm>
            <a:off x="640080" y="7781544"/>
            <a:ext cx="658368" cy="1645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8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教育現場</a:t>
            </a:r>
            <a:endParaRPr lang="en-US" sz="980" dirty="0"/>
          </a:p>
        </p:txBody>
      </p:sp>
      <p:sp>
        <p:nvSpPr>
          <p:cNvPr id="33" name="Shape 27"/>
          <p:cNvSpPr/>
          <p:nvPr/>
        </p:nvSpPr>
        <p:spPr>
          <a:xfrm>
            <a:off x="2916936" y="7690104"/>
            <a:ext cx="864489" cy="283464"/>
          </a:xfrm>
          <a:prstGeom prst="roundRect">
            <a:avLst>
              <a:gd name="adj" fmla="val 28571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4" name="Text 28"/>
          <p:cNvSpPr/>
          <p:nvPr/>
        </p:nvSpPr>
        <p:spPr>
          <a:xfrm>
            <a:off x="2855404" y="7690104"/>
            <a:ext cx="987552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8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都市の雰囲気</a:t>
            </a:r>
            <a:endParaRPr lang="en-US" sz="980" dirty="0"/>
          </a:p>
        </p:txBody>
      </p:sp>
      <p:sp>
        <p:nvSpPr>
          <p:cNvPr id="35" name="Shape 29"/>
          <p:cNvSpPr/>
          <p:nvPr/>
        </p:nvSpPr>
        <p:spPr>
          <a:xfrm>
            <a:off x="5266944" y="7717536"/>
            <a:ext cx="749808" cy="256032"/>
          </a:xfrm>
          <a:prstGeom prst="roundRect">
            <a:avLst>
              <a:gd name="adj" fmla="val 28571"/>
            </a:avLst>
          </a:prstGeom>
          <a:solidFill>
            <a:srgbClr val="153B5B"/>
          </a:solidFill>
          <a:ln w="12700">
            <a:solidFill>
              <a:srgbClr val="153B5B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6" name="Text 30"/>
          <p:cNvSpPr/>
          <p:nvPr/>
        </p:nvSpPr>
        <p:spPr>
          <a:xfrm>
            <a:off x="5340096" y="7744968"/>
            <a:ext cx="603504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8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文化理解</a:t>
            </a:r>
            <a:endParaRPr lang="en-US" sz="980" dirty="0"/>
          </a:p>
        </p:txBody>
      </p:sp>
      <p:sp>
        <p:nvSpPr>
          <p:cNvPr id="37" name="Shape 31"/>
          <p:cNvSpPr/>
          <p:nvPr/>
        </p:nvSpPr>
        <p:spPr>
          <a:xfrm>
            <a:off x="384048" y="8270748"/>
            <a:ext cx="6739128" cy="1143000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D9E5E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8" name="Shape 32"/>
          <p:cNvSpPr/>
          <p:nvPr/>
        </p:nvSpPr>
        <p:spPr>
          <a:xfrm>
            <a:off x="640079" y="8450932"/>
            <a:ext cx="2595753" cy="635508"/>
          </a:xfrm>
          <a:prstGeom prst="roundRect">
            <a:avLst>
              <a:gd name="adj" fmla="val 20000"/>
            </a:avLst>
          </a:prstGeom>
          <a:solidFill>
            <a:srgbClr val="2EA7A0"/>
          </a:solidFill>
          <a:ln w="12700">
            <a:solidFill>
              <a:srgbClr val="2EA7A0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9" name="Text 33"/>
          <p:cNvSpPr/>
          <p:nvPr/>
        </p:nvSpPr>
        <p:spPr>
          <a:xfrm>
            <a:off x="731520" y="8467344"/>
            <a:ext cx="2414016" cy="608076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出発日はご希望に応じて設定可能</a:t>
            </a:r>
            <a:endParaRPr lang="en-US" sz="1100" dirty="0"/>
          </a:p>
        </p:txBody>
      </p:sp>
      <p:sp>
        <p:nvSpPr>
          <p:cNvPr id="40" name="Shape 34"/>
          <p:cNvSpPr/>
          <p:nvPr/>
        </p:nvSpPr>
        <p:spPr>
          <a:xfrm>
            <a:off x="3374136" y="8439912"/>
            <a:ext cx="1554480" cy="635508"/>
          </a:xfrm>
          <a:prstGeom prst="roundRect">
            <a:avLst>
              <a:gd name="adj" fmla="val 12621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1" name="Text 35"/>
          <p:cNvSpPr/>
          <p:nvPr/>
        </p:nvSpPr>
        <p:spPr>
          <a:xfrm>
            <a:off x="3447288" y="8467344"/>
            <a:ext cx="1408176" cy="63550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3泊4日 /4泊5日</a:t>
            </a:r>
            <a:endParaRPr lang="en-US" sz="1100" dirty="0"/>
          </a:p>
        </p:txBody>
      </p:sp>
      <p:sp>
        <p:nvSpPr>
          <p:cNvPr id="42" name="Text 36"/>
          <p:cNvSpPr/>
          <p:nvPr/>
        </p:nvSpPr>
        <p:spPr>
          <a:xfrm>
            <a:off x="5111496" y="8439912"/>
            <a:ext cx="1975104" cy="53035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400" b="1" dirty="0" err="1">
                <a:solidFill>
                  <a:srgbClr val="153B5B"/>
                </a:solidFill>
                <a:latin typeface="Yu Gothic"/>
              </a:rPr>
              <a:t>早めの現地確認が</a:t>
            </a:r>
            <a:r>
              <a:rPr lang="en-US" sz="1400" b="1" dirty="0">
                <a:solidFill>
                  <a:srgbClr val="153B5B"/>
                </a:solidFill>
                <a:latin typeface="Yu Gothic"/>
              </a:rPr>
              <a:t>、</a:t>
            </a:r>
            <a:r>
              <a:rPr lang="ja-JP" altLang="en-US" sz="1400" b="1" dirty="0">
                <a:solidFill>
                  <a:srgbClr val="153B5B"/>
                </a:solidFill>
                <a:latin typeface="Yu Gothic"/>
              </a:rPr>
              <a:t>　</a:t>
            </a:r>
            <a:r>
              <a:rPr lang="en-US" sz="1400" b="1" dirty="0" err="1">
                <a:solidFill>
                  <a:srgbClr val="153B5B"/>
                </a:solidFill>
                <a:latin typeface="Yu Gothic"/>
              </a:rPr>
              <a:t>夏以降の採用計画を</a:t>
            </a:r>
            <a:r>
              <a:rPr lang="ja-JP" altLang="en-US" sz="1400" b="1" dirty="0">
                <a:solidFill>
                  <a:srgbClr val="153B5B"/>
                </a:solidFill>
                <a:latin typeface="Yu Gothic"/>
              </a:rPr>
              <a:t>　加速</a:t>
            </a:r>
            <a:r>
              <a:rPr lang="en-US" sz="1400" b="1" dirty="0" err="1">
                <a:solidFill>
                  <a:srgbClr val="153B5B"/>
                </a:solidFill>
                <a:latin typeface="Yu Gothic"/>
              </a:rPr>
              <a:t>します</a:t>
            </a:r>
            <a:r>
              <a:rPr lang="en-US" sz="1400" b="1" dirty="0">
                <a:solidFill>
                  <a:srgbClr val="153B5B"/>
                </a:solidFill>
                <a:latin typeface="Yu Gothic"/>
              </a:rPr>
              <a:t>。</a:t>
            </a:r>
            <a:endParaRPr lang="en-US" sz="1400" dirty="0"/>
          </a:p>
        </p:txBody>
      </p:sp>
      <p:sp>
        <p:nvSpPr>
          <p:cNvPr id="43" name="Text 37"/>
          <p:cNvSpPr/>
          <p:nvPr/>
        </p:nvSpPr>
        <p:spPr>
          <a:xfrm>
            <a:off x="411480" y="10076688"/>
            <a:ext cx="6739128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12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60" b="0" dirty="0">
                <a:solidFill>
                  <a:srgbClr val="6B7B88"/>
                </a:solidFill>
                <a:latin typeface="Yu Gothic"/>
              </a:rPr>
              <a:t>視察先・日程・費用は裏面をご覧ください</a:t>
            </a:r>
            <a:endParaRPr lang="en-US" sz="960" dirty="0"/>
          </a:p>
        </p:txBody>
      </p:sp>
      <p:pic>
        <p:nvPicPr>
          <p:cNvPr id="44" name="Picture 43" descr="ahg_logo_white2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164592"/>
            <a:ext cx="2697480" cy="3259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4114800" cy="237744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53B5B"/>
                </a:solidFill>
                <a:latin typeface="Yu Gothic"/>
              </a:rPr>
              <a:t>モデル内容 / 対象企業 / 参考費用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138928" y="201168"/>
            <a:ext cx="2011680" cy="310896"/>
          </a:xfrm>
          <a:prstGeom prst="roundRect">
            <a:avLst>
              <a:gd name="adj" fmla="val 23529"/>
            </a:avLst>
          </a:prstGeom>
          <a:solidFill>
            <a:srgbClr val="DDF4F1"/>
          </a:solidFill>
          <a:ln w="12700">
            <a:solidFill>
              <a:srgbClr val="DDF4F1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5212080" y="228600"/>
            <a:ext cx="1865376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50" b="1" dirty="0">
                <a:solidFill>
                  <a:srgbClr val="2EA7A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INDONESIA INSPECTION TOUR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411480" y="658368"/>
            <a:ext cx="3401568" cy="4754880"/>
          </a:xfrm>
          <a:prstGeom prst="roundRect">
            <a:avLst>
              <a:gd name="adj" fmla="val 2151"/>
            </a:avLst>
          </a:prstGeom>
          <a:solidFill>
            <a:srgbClr val="FFFFFF"/>
          </a:solidFill>
          <a:ln w="12700">
            <a:solidFill>
              <a:srgbClr val="D9E5EA"/>
            </a:solidFill>
            <a:prstDash val="solid"/>
          </a:ln>
          <a:effectLst>
            <a:outerShdw blurRad="1651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 dirty="0"/>
          </a:p>
        </p:txBody>
      </p:sp>
      <p:sp>
        <p:nvSpPr>
          <p:cNvPr id="6" name="Text 4"/>
          <p:cNvSpPr/>
          <p:nvPr/>
        </p:nvSpPr>
        <p:spPr>
          <a:xfrm>
            <a:off x="640080" y="896112"/>
            <a:ext cx="2468880" cy="237744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600" b="1" dirty="0">
                <a:solidFill>
                  <a:srgbClr val="153B5B"/>
                </a:solidFill>
                <a:latin typeface="Yu Gothic"/>
              </a:rPr>
              <a:t>モデル日程（3泊4日）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58368" y="1298448"/>
            <a:ext cx="658368" cy="256032"/>
          </a:xfrm>
          <a:prstGeom prst="roundRect">
            <a:avLst>
              <a:gd name="adj" fmla="val 28571"/>
            </a:avLst>
          </a:prstGeom>
          <a:solidFill>
            <a:srgbClr val="2EA7A0"/>
          </a:solidFill>
          <a:ln w="12700">
            <a:solidFill>
              <a:srgbClr val="2EA7A0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8" name="Text 6"/>
          <p:cNvSpPr/>
          <p:nvPr/>
        </p:nvSpPr>
        <p:spPr>
          <a:xfrm>
            <a:off x="731520" y="1325880"/>
            <a:ext cx="512064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1日目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1444752" y="1289304"/>
            <a:ext cx="2057400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70" b="0" dirty="0">
                <a:solidFill>
                  <a:srgbClr val="203040"/>
                </a:solidFill>
                <a:latin typeface="Yu Gothic"/>
              </a:rPr>
              <a:t>日本出発 -&gt; ジャカルタ到着</a:t>
            </a:r>
            <a:endParaRPr lang="en-US" sz="1070" dirty="0"/>
          </a:p>
        </p:txBody>
      </p:sp>
      <p:sp>
        <p:nvSpPr>
          <p:cNvPr id="10" name="Text 8"/>
          <p:cNvSpPr/>
          <p:nvPr/>
        </p:nvSpPr>
        <p:spPr>
          <a:xfrm>
            <a:off x="1444752" y="1554480"/>
            <a:ext cx="2057400" cy="21031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50" b="0" i="1" dirty="0">
                <a:solidFill>
                  <a:srgbClr val="6B7B88"/>
                </a:solidFill>
                <a:latin typeface="Yu Gothic"/>
              </a:rPr>
              <a:t>プルワカルタ市内ホテル宿泊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676656" y="1901952"/>
            <a:ext cx="2834640" cy="0"/>
          </a:xfrm>
          <a:prstGeom prst="line">
            <a:avLst/>
          </a:prstGeom>
          <a:noFill/>
          <a:ln w="12700">
            <a:solidFill>
              <a:srgbClr val="D9E5E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658368" y="2167128"/>
            <a:ext cx="658368" cy="256032"/>
          </a:xfrm>
          <a:prstGeom prst="roundRect">
            <a:avLst>
              <a:gd name="adj" fmla="val 28571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731520" y="2194560"/>
            <a:ext cx="512064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2日目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1444752" y="2157984"/>
            <a:ext cx="2057400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70" b="0" dirty="0">
                <a:solidFill>
                  <a:srgbClr val="203040"/>
                </a:solidFill>
                <a:latin typeface="Yu Gothic"/>
              </a:rPr>
              <a:t>送出し機関・日本語学校視察</a:t>
            </a:r>
            <a:endParaRPr lang="en-US" sz="1070" dirty="0"/>
          </a:p>
        </p:txBody>
      </p:sp>
      <p:sp>
        <p:nvSpPr>
          <p:cNvPr id="15" name="Text 13"/>
          <p:cNvSpPr/>
          <p:nvPr/>
        </p:nvSpPr>
        <p:spPr>
          <a:xfrm>
            <a:off x="1444752" y="2423160"/>
            <a:ext cx="2057400" cy="21031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50" b="0" i="1" dirty="0">
                <a:solidFill>
                  <a:srgbClr val="6B7B88"/>
                </a:solidFill>
                <a:latin typeface="Yu Gothic"/>
              </a:rPr>
              <a:t>プルワカルタ市内ホテル宿泊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76656" y="2770632"/>
            <a:ext cx="2834640" cy="0"/>
          </a:xfrm>
          <a:prstGeom prst="line">
            <a:avLst/>
          </a:prstGeom>
          <a:noFill/>
          <a:ln w="12700">
            <a:solidFill>
              <a:srgbClr val="D9E5E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658368" y="3035808"/>
            <a:ext cx="658368" cy="256032"/>
          </a:xfrm>
          <a:prstGeom prst="roundRect">
            <a:avLst>
              <a:gd name="adj" fmla="val 28571"/>
            </a:avLst>
          </a:prstGeom>
          <a:solidFill>
            <a:srgbClr val="2EA7A0"/>
          </a:solidFill>
          <a:ln w="12700">
            <a:solidFill>
              <a:srgbClr val="2EA7A0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731520" y="3063240"/>
            <a:ext cx="512064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3日目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472184" y="3023616"/>
            <a:ext cx="2121408" cy="24688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00" b="0" dirty="0" err="1">
                <a:solidFill>
                  <a:srgbClr val="203040"/>
                </a:solidFill>
                <a:latin typeface="Yu Gothic"/>
              </a:rPr>
              <a:t>現地高校・専門高校（SMK</a:t>
            </a:r>
            <a:r>
              <a:rPr lang="en-US" sz="1200" b="0" dirty="0">
                <a:solidFill>
                  <a:srgbClr val="203040"/>
                </a:solidFill>
                <a:latin typeface="Yu Gothic"/>
              </a:rPr>
              <a:t>）</a:t>
            </a:r>
            <a:r>
              <a:rPr lang="ja-JP" altLang="en-US" sz="1200" b="0" dirty="0">
                <a:solidFill>
                  <a:srgbClr val="203040"/>
                </a:solidFill>
                <a:latin typeface="Yu Gothic"/>
              </a:rPr>
              <a:t>　</a:t>
            </a:r>
            <a:r>
              <a:rPr lang="en-US" sz="1200" b="0" dirty="0" err="1">
                <a:solidFill>
                  <a:srgbClr val="203040"/>
                </a:solidFill>
                <a:latin typeface="Yu Gothic"/>
              </a:rPr>
              <a:t>視察</a:t>
            </a:r>
            <a:r>
              <a:rPr lang="en-US" sz="1200" b="0" dirty="0">
                <a:solidFill>
                  <a:srgbClr val="203040"/>
                </a:solidFill>
                <a:latin typeface="Yu Gothic"/>
              </a:rPr>
              <a:t> / 意見交換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444752" y="3364758"/>
            <a:ext cx="2057400" cy="21031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50" b="0" i="1" dirty="0">
                <a:solidFill>
                  <a:srgbClr val="6B7B88"/>
                </a:solidFill>
                <a:latin typeface="Yu Gothic"/>
              </a:rPr>
              <a:t>ジャカルタ市内ホテル宿泊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76656" y="3639312"/>
            <a:ext cx="2834640" cy="0"/>
          </a:xfrm>
          <a:prstGeom prst="line">
            <a:avLst/>
          </a:prstGeom>
          <a:noFill/>
          <a:ln w="12700">
            <a:solidFill>
              <a:srgbClr val="D9E5E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658368" y="4133088"/>
            <a:ext cx="658368" cy="256032"/>
          </a:xfrm>
          <a:prstGeom prst="roundRect">
            <a:avLst>
              <a:gd name="adj" fmla="val 28571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731520" y="4160520"/>
            <a:ext cx="512064" cy="2011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1" dirty="0">
                <a:solidFill>
                  <a:srgbClr val="FFFFFF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4日目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1410052" y="3959118"/>
            <a:ext cx="2413000" cy="65860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>
              <a:lnSpc>
                <a:spcPct val="110000"/>
              </a:lnSpc>
              <a:spcAft>
                <a:spcPts val="100"/>
              </a:spcAft>
            </a:pPr>
            <a:r>
              <a:rPr sz="1200" dirty="0" err="1">
                <a:latin typeface="Yu Gothic"/>
              </a:rPr>
              <a:t>ジャカルタ市内観光</a:t>
            </a:r>
            <a:r>
              <a:rPr lang="ja-JP" altLang="en-US" sz="1200" dirty="0">
                <a:latin typeface="Yu Gothic"/>
              </a:rPr>
              <a:t>　　　　　　</a:t>
            </a:r>
            <a:r>
              <a:rPr sz="1200" dirty="0">
                <a:latin typeface="Yu Gothic"/>
              </a:rPr>
              <a:t>（</a:t>
            </a:r>
            <a:r>
              <a:rPr sz="1200" dirty="0" err="1">
                <a:latin typeface="Yu Gothic"/>
              </a:rPr>
              <a:t>モスク他</a:t>
            </a:r>
            <a:r>
              <a:rPr sz="1200" dirty="0">
                <a:latin typeface="Yu Gothic"/>
              </a:rPr>
              <a:t>） / </a:t>
            </a:r>
            <a:r>
              <a:rPr sz="1200" dirty="0" err="1">
                <a:latin typeface="Yu Gothic"/>
              </a:rPr>
              <a:t>帰国</a:t>
            </a:r>
            <a:endParaRPr sz="1200" dirty="0">
              <a:latin typeface="Yu Gothic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658368" y="4956048"/>
            <a:ext cx="1005840" cy="274320"/>
          </a:xfrm>
          <a:prstGeom prst="roundRect">
            <a:avLst>
              <a:gd name="adj" fmla="val 26667"/>
            </a:avLst>
          </a:prstGeom>
          <a:solidFill>
            <a:srgbClr val="FDE8D7"/>
          </a:solidFill>
          <a:ln w="12700">
            <a:solidFill>
              <a:srgbClr val="FDE8D7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731520" y="4983480"/>
            <a:ext cx="859536" cy="219456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00" b="1" dirty="0">
                <a:solidFill>
                  <a:srgbClr val="F28C38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対象企業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783080" y="4919472"/>
            <a:ext cx="1984248" cy="38404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 fontScale="92500"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20" b="1" dirty="0">
                <a:solidFill>
                  <a:srgbClr val="203040"/>
                </a:solidFill>
                <a:latin typeface="Yu Gothic"/>
              </a:rPr>
              <a:t>製造業 / 建設業 / 物流 / </a:t>
            </a:r>
            <a:r>
              <a:rPr lang="en-US" sz="1020" b="1" dirty="0" err="1">
                <a:solidFill>
                  <a:srgbClr val="203040"/>
                </a:solidFill>
                <a:latin typeface="Yu Gothic"/>
              </a:rPr>
              <a:t>介護</a:t>
            </a:r>
            <a:r>
              <a:rPr lang="en-US" sz="1020" b="1" dirty="0">
                <a:solidFill>
                  <a:srgbClr val="203040"/>
                </a:solidFill>
                <a:latin typeface="Yu Gothic"/>
              </a:rPr>
              <a:t> /</a:t>
            </a:r>
            <a:r>
              <a:rPr lang="ja-JP" altLang="en-US" sz="1020" b="1" dirty="0">
                <a:solidFill>
                  <a:srgbClr val="203040"/>
                </a:solidFill>
                <a:latin typeface="Yu Gothic"/>
              </a:rPr>
              <a:t>　　</a:t>
            </a:r>
            <a:r>
              <a:rPr lang="en-US" sz="1020" b="1" dirty="0">
                <a:solidFill>
                  <a:srgbClr val="203040"/>
                </a:solidFill>
                <a:latin typeface="Yu Gothic"/>
              </a:rPr>
              <a:t> 外国人材採用をご検討中の企業様</a:t>
            </a:r>
            <a:endParaRPr lang="en-US" sz="1020" dirty="0"/>
          </a:p>
        </p:txBody>
      </p:sp>
      <p:sp>
        <p:nvSpPr>
          <p:cNvPr id="28" name="Shape 26"/>
          <p:cNvSpPr/>
          <p:nvPr/>
        </p:nvSpPr>
        <p:spPr>
          <a:xfrm>
            <a:off x="4041648" y="658368"/>
            <a:ext cx="1490472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29" name="Image 0" descr="/mnt/data/22.jpg"/>
          <p:cNvPicPr>
            <a:picLocks noChangeAspect="1"/>
          </p:cNvPicPr>
          <p:nvPr/>
        </p:nvPicPr>
        <p:blipFill>
          <a:blip r:embed="rId3"/>
          <a:srcRect l="19438" r="19438"/>
          <a:stretch/>
        </p:blipFill>
        <p:spPr>
          <a:xfrm>
            <a:off x="4041648" y="658368"/>
            <a:ext cx="1490472" cy="1371600"/>
          </a:xfrm>
          <a:prstGeom prst="rect">
            <a:avLst/>
          </a:prstGeom>
        </p:spPr>
      </p:pic>
      <p:sp>
        <p:nvSpPr>
          <p:cNvPr id="30" name="Shape 27"/>
          <p:cNvSpPr/>
          <p:nvPr/>
        </p:nvSpPr>
        <p:spPr>
          <a:xfrm>
            <a:off x="5650992" y="658368"/>
            <a:ext cx="1490472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31" name="Image 1" descr="/mnt/data/23.jpg"/>
          <p:cNvPicPr>
            <a:picLocks noChangeAspect="1"/>
          </p:cNvPicPr>
          <p:nvPr/>
        </p:nvPicPr>
        <p:blipFill>
          <a:blip r:embed="rId4"/>
          <a:srcRect l="19438" r="19438"/>
          <a:stretch/>
        </p:blipFill>
        <p:spPr>
          <a:xfrm>
            <a:off x="5650992" y="658368"/>
            <a:ext cx="1490472" cy="1371600"/>
          </a:xfrm>
          <a:prstGeom prst="rect">
            <a:avLst/>
          </a:prstGeom>
        </p:spPr>
      </p:pic>
      <p:sp>
        <p:nvSpPr>
          <p:cNvPr id="32" name="Shape 28"/>
          <p:cNvSpPr/>
          <p:nvPr/>
        </p:nvSpPr>
        <p:spPr>
          <a:xfrm>
            <a:off x="4041648" y="2148840"/>
            <a:ext cx="1490472" cy="1691640"/>
          </a:xfrm>
          <a:prstGeom prst="roundRect">
            <a:avLst>
              <a:gd name="adj" fmla="val 3681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33" name="Image 2" descr="/mnt/data/５.jpg"/>
          <p:cNvPicPr>
            <a:picLocks noChangeAspect="1"/>
          </p:cNvPicPr>
          <p:nvPr/>
        </p:nvPicPr>
        <p:blipFill>
          <a:blip r:embed="rId5"/>
          <a:srcRect t="7439" b="7439"/>
          <a:stretch/>
        </p:blipFill>
        <p:spPr>
          <a:xfrm>
            <a:off x="4041648" y="2148840"/>
            <a:ext cx="1490472" cy="1691640"/>
          </a:xfrm>
          <a:prstGeom prst="rect">
            <a:avLst/>
          </a:prstGeom>
        </p:spPr>
      </p:pic>
      <p:sp>
        <p:nvSpPr>
          <p:cNvPr id="34" name="Shape 29"/>
          <p:cNvSpPr/>
          <p:nvPr/>
        </p:nvSpPr>
        <p:spPr>
          <a:xfrm>
            <a:off x="5650992" y="2148840"/>
            <a:ext cx="1490472" cy="1691640"/>
          </a:xfrm>
          <a:prstGeom prst="roundRect">
            <a:avLst>
              <a:gd name="adj" fmla="val 3681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7780" dist="12700" dir="2700000" algn="bl" rotWithShape="0">
              <a:srgbClr val="000000">
                <a:alpha val="10000"/>
              </a:srgbClr>
            </a:outerShdw>
          </a:effectLst>
        </p:spPr>
        <p:txBody>
          <a:bodyPr wrap="square" lIns="50800" tIns="25400" rIns="50800" bIns="25400"/>
          <a:lstStyle/>
          <a:p>
            <a:endParaRPr/>
          </a:p>
        </p:txBody>
      </p:sp>
      <p:pic>
        <p:nvPicPr>
          <p:cNvPr id="35" name="Image 3" descr="/mnt/data/６.jpg"/>
          <p:cNvPicPr>
            <a:picLocks noChangeAspect="1"/>
          </p:cNvPicPr>
          <p:nvPr/>
        </p:nvPicPr>
        <p:blipFill>
          <a:blip r:embed="rId6"/>
          <a:srcRect t="7439" b="7439"/>
          <a:stretch/>
        </p:blipFill>
        <p:spPr>
          <a:xfrm>
            <a:off x="5650992" y="2148840"/>
            <a:ext cx="1490472" cy="1691640"/>
          </a:xfrm>
          <a:prstGeom prst="rect">
            <a:avLst/>
          </a:prstGeom>
        </p:spPr>
      </p:pic>
      <p:sp>
        <p:nvSpPr>
          <p:cNvPr id="36" name="Shape 30"/>
          <p:cNvSpPr/>
          <p:nvPr/>
        </p:nvSpPr>
        <p:spPr>
          <a:xfrm>
            <a:off x="4224528" y="3968496"/>
            <a:ext cx="2724912" cy="310896"/>
          </a:xfrm>
          <a:prstGeom prst="roundRect">
            <a:avLst>
              <a:gd name="adj" fmla="val 23529"/>
            </a:avLst>
          </a:prstGeom>
          <a:solidFill>
            <a:srgbClr val="DDF4F1"/>
          </a:solidFill>
          <a:ln w="12700">
            <a:solidFill>
              <a:srgbClr val="DDF4F1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7" name="Text 31"/>
          <p:cNvSpPr/>
          <p:nvPr/>
        </p:nvSpPr>
        <p:spPr>
          <a:xfrm>
            <a:off x="4297680" y="3995928"/>
            <a:ext cx="2578608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50" b="0" dirty="0">
                <a:solidFill>
                  <a:srgbClr val="2EA7A0"/>
                </a:solidFill>
                <a:latin typeface="Yu Gothic" pitchFamily="34" charset="0"/>
                <a:ea typeface="Aptos" pitchFamily="34" charset="-122"/>
                <a:cs typeface="Aptos" pitchFamily="34" charset="-120"/>
              </a:rPr>
              <a:t>現地の街並みや文化も体感</a:t>
            </a:r>
            <a:endParaRPr lang="en-US" sz="1050" dirty="0"/>
          </a:p>
        </p:txBody>
      </p:sp>
      <p:sp>
        <p:nvSpPr>
          <p:cNvPr id="38" name="Shape 32"/>
          <p:cNvSpPr/>
          <p:nvPr/>
        </p:nvSpPr>
        <p:spPr>
          <a:xfrm>
            <a:off x="3968496" y="4347972"/>
            <a:ext cx="3108960" cy="1143000"/>
          </a:xfrm>
          <a:prstGeom prst="roundRect">
            <a:avLst>
              <a:gd name="adj" fmla="val 6400"/>
            </a:avLst>
          </a:prstGeom>
          <a:solidFill>
            <a:srgbClr val="FFF8F1"/>
          </a:solidFill>
          <a:ln w="12700">
            <a:solidFill>
              <a:srgbClr val="F6D2AF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39" name="Text 33"/>
          <p:cNvSpPr/>
          <p:nvPr/>
        </p:nvSpPr>
        <p:spPr>
          <a:xfrm>
            <a:off x="4050245" y="4429682"/>
            <a:ext cx="2889504" cy="42976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altLang="ja-JP" sz="1350" b="1" dirty="0">
                <a:solidFill>
                  <a:srgbClr val="F28C38"/>
                </a:solidFill>
                <a:latin typeface="Yu Gothic"/>
              </a:rPr>
              <a:t>※</a:t>
            </a:r>
            <a:r>
              <a:rPr lang="ja-JP" altLang="en-US" sz="1350" b="1" dirty="0">
                <a:solidFill>
                  <a:srgbClr val="F28C38"/>
                </a:solidFill>
                <a:latin typeface="Yu Gothic"/>
              </a:rPr>
              <a:t>出発日・料金についてはお問合せください。</a:t>
            </a:r>
            <a:endParaRPr lang="en-US" sz="1350" dirty="0"/>
          </a:p>
        </p:txBody>
      </p:sp>
      <p:sp>
        <p:nvSpPr>
          <p:cNvPr id="40" name="Text 34"/>
          <p:cNvSpPr/>
          <p:nvPr/>
        </p:nvSpPr>
        <p:spPr>
          <a:xfrm>
            <a:off x="4874514" y="4617720"/>
            <a:ext cx="2074926" cy="283464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r">
              <a:lnSpc>
                <a:spcPct val="108000"/>
              </a:lnSpc>
              <a:spcBef>
                <a:spcPts val="0"/>
              </a:spcBef>
              <a:spcAft>
                <a:spcPts val="100"/>
              </a:spcAft>
              <a:buNone/>
            </a:pPr>
            <a:endParaRPr lang="en-US" sz="1450" dirty="0"/>
          </a:p>
        </p:txBody>
      </p:sp>
      <p:sp>
        <p:nvSpPr>
          <p:cNvPr id="41" name="Text 35"/>
          <p:cNvSpPr/>
          <p:nvPr/>
        </p:nvSpPr>
        <p:spPr>
          <a:xfrm>
            <a:off x="4075391" y="4892040"/>
            <a:ext cx="2839212" cy="57607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20" b="1" dirty="0">
                <a:solidFill>
                  <a:srgbClr val="6B7B88"/>
                </a:solidFill>
                <a:latin typeface="Yu Gothic"/>
              </a:rPr>
              <a:t>※</a:t>
            </a:r>
            <a:r>
              <a:rPr lang="en-US" sz="920" b="1" dirty="0" err="1">
                <a:solidFill>
                  <a:srgbClr val="6B7B88"/>
                </a:solidFill>
                <a:latin typeface="Yu Gothic"/>
              </a:rPr>
              <a:t>航空券・宿泊条件・視察内容・出発日により</a:t>
            </a:r>
            <a:r>
              <a:rPr lang="ja-JP" altLang="en-US" sz="920" b="1" dirty="0">
                <a:solidFill>
                  <a:srgbClr val="6B7B88"/>
                </a:solidFill>
                <a:latin typeface="Yu Gothic"/>
              </a:rPr>
              <a:t>　　</a:t>
            </a:r>
            <a:r>
              <a:rPr lang="en-US" sz="920" b="1" dirty="0" err="1">
                <a:solidFill>
                  <a:srgbClr val="6B7B88"/>
                </a:solidFill>
                <a:latin typeface="Yu Gothic"/>
              </a:rPr>
              <a:t>変動します</a:t>
            </a:r>
            <a:endParaRPr lang="en-US" sz="92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920" b="1" dirty="0">
                <a:solidFill>
                  <a:srgbClr val="6B7B88"/>
                </a:solidFill>
                <a:latin typeface="Yu Gothic"/>
              </a:rPr>
              <a:t>※詳細は個別見積にてご案内します</a:t>
            </a:r>
            <a:endParaRPr lang="en-US" sz="920" dirty="0"/>
          </a:p>
        </p:txBody>
      </p:sp>
      <p:sp>
        <p:nvSpPr>
          <p:cNvPr id="42" name="Shape 36"/>
          <p:cNvSpPr/>
          <p:nvPr/>
        </p:nvSpPr>
        <p:spPr>
          <a:xfrm>
            <a:off x="411480" y="5650992"/>
            <a:ext cx="6739128" cy="4370832"/>
          </a:xfrm>
          <a:prstGeom prst="roundRect">
            <a:avLst>
              <a:gd name="adj" fmla="val 1674"/>
            </a:avLst>
          </a:prstGeom>
          <a:solidFill>
            <a:srgbClr val="153B5B"/>
          </a:solidFill>
          <a:ln w="12700">
            <a:solidFill>
              <a:srgbClr val="153B5B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3" name="Text 37"/>
          <p:cNvSpPr/>
          <p:nvPr/>
        </p:nvSpPr>
        <p:spPr>
          <a:xfrm>
            <a:off x="658368" y="5806323"/>
            <a:ext cx="1673352" cy="237978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Yu Gothic"/>
              </a:rPr>
              <a:t>お問い合わせ</a:t>
            </a:r>
            <a:endParaRPr lang="en-US" sz="1800" dirty="0"/>
          </a:p>
        </p:txBody>
      </p:sp>
      <p:sp>
        <p:nvSpPr>
          <p:cNvPr id="44" name="Text 38"/>
          <p:cNvSpPr/>
          <p:nvPr/>
        </p:nvSpPr>
        <p:spPr>
          <a:xfrm>
            <a:off x="658368" y="6235975"/>
            <a:ext cx="3639312" cy="298936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FFFFFF"/>
                </a:solidFill>
                <a:latin typeface="Yu Gothic"/>
              </a:rPr>
              <a:t>ASIA HUMAN GATEWAY 株式会社</a:t>
            </a:r>
            <a:endParaRPr lang="en-US" sz="1500" dirty="0"/>
          </a:p>
        </p:txBody>
      </p:sp>
      <p:sp>
        <p:nvSpPr>
          <p:cNvPr id="45" name="Shape 39"/>
          <p:cNvSpPr/>
          <p:nvPr/>
        </p:nvSpPr>
        <p:spPr>
          <a:xfrm>
            <a:off x="658368" y="6711696"/>
            <a:ext cx="2816352" cy="1645920"/>
          </a:xfrm>
          <a:prstGeom prst="roundRect">
            <a:avLst>
              <a:gd name="adj" fmla="val 2778"/>
            </a:avLst>
          </a:prstGeom>
          <a:solidFill>
            <a:srgbClr val="224A6A"/>
          </a:solidFill>
          <a:ln w="12700">
            <a:solidFill>
              <a:srgbClr val="224A6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6" name="Shape 40"/>
          <p:cNvSpPr/>
          <p:nvPr/>
        </p:nvSpPr>
        <p:spPr>
          <a:xfrm>
            <a:off x="3675888" y="6711696"/>
            <a:ext cx="2816352" cy="1645920"/>
          </a:xfrm>
          <a:prstGeom prst="roundRect">
            <a:avLst>
              <a:gd name="adj" fmla="val 2778"/>
            </a:avLst>
          </a:prstGeom>
          <a:solidFill>
            <a:srgbClr val="224A6A"/>
          </a:solidFill>
          <a:ln w="12700">
            <a:solidFill>
              <a:srgbClr val="224A6A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47" name="Text 41"/>
          <p:cNvSpPr/>
          <p:nvPr/>
        </p:nvSpPr>
        <p:spPr>
          <a:xfrm>
            <a:off x="868680" y="6931152"/>
            <a:ext cx="1463040" cy="1645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50" b="1" dirty="0">
                <a:solidFill>
                  <a:srgbClr val="9EE4DD"/>
                </a:solidFill>
                <a:latin typeface="Yu Gothic"/>
              </a:rPr>
              <a:t>本社首都圏事業部</a:t>
            </a:r>
            <a:endParaRPr lang="en-US" sz="1250" dirty="0"/>
          </a:p>
        </p:txBody>
      </p:sp>
      <p:sp>
        <p:nvSpPr>
          <p:cNvPr id="48" name="Text 42"/>
          <p:cNvSpPr/>
          <p:nvPr/>
        </p:nvSpPr>
        <p:spPr>
          <a:xfrm>
            <a:off x="868680" y="7223760"/>
            <a:ext cx="2240280" cy="7132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10" b="1" dirty="0">
                <a:solidFill>
                  <a:srgbClr val="FFFFFF"/>
                </a:solidFill>
                <a:latin typeface="Yu Gothic"/>
              </a:rPr>
              <a:t>神奈川県横浜市港北区新横浜1丁目13番地6</a:t>
            </a:r>
            <a:endParaRPr lang="en-US" sz="101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10" b="1" dirty="0">
                <a:solidFill>
                  <a:srgbClr val="FFFFFF"/>
                </a:solidFill>
                <a:latin typeface="Yu Gothic"/>
              </a:rPr>
              <a:t>アイシスプラザIII-601号</a:t>
            </a:r>
            <a:endParaRPr lang="en-US" sz="101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10" b="1" dirty="0">
                <a:solidFill>
                  <a:srgbClr val="FFFFFF"/>
                </a:solidFill>
                <a:latin typeface="Aptos"/>
              </a:rPr>
              <a:t>TEL 045-472-6620</a:t>
            </a:r>
            <a:endParaRPr lang="en-US" sz="1010" dirty="0"/>
          </a:p>
        </p:txBody>
      </p:sp>
      <p:sp>
        <p:nvSpPr>
          <p:cNvPr id="49" name="Text 43"/>
          <p:cNvSpPr/>
          <p:nvPr/>
        </p:nvSpPr>
        <p:spPr>
          <a:xfrm>
            <a:off x="3886200" y="6931152"/>
            <a:ext cx="1280160" cy="1645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250" b="1" dirty="0">
                <a:solidFill>
                  <a:srgbClr val="9EE4DD"/>
                </a:solidFill>
                <a:latin typeface="Yu Gothic"/>
              </a:rPr>
              <a:t>北海道事業部</a:t>
            </a:r>
            <a:endParaRPr lang="en-US" sz="1250" dirty="0"/>
          </a:p>
        </p:txBody>
      </p:sp>
      <p:sp>
        <p:nvSpPr>
          <p:cNvPr id="50" name="Text 44"/>
          <p:cNvSpPr/>
          <p:nvPr/>
        </p:nvSpPr>
        <p:spPr>
          <a:xfrm>
            <a:off x="3886200" y="7052582"/>
            <a:ext cx="2278416" cy="7132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ja-JP" altLang="en-US" sz="1010" b="1" dirty="0">
                <a:solidFill>
                  <a:schemeClr val="bg1"/>
                </a:solidFill>
                <a:latin typeface="+mn-ea"/>
              </a:rPr>
              <a:t>札幌市中央区南</a:t>
            </a:r>
            <a:r>
              <a:rPr lang="en-US" altLang="ja-JP" sz="1010" b="1" dirty="0">
                <a:solidFill>
                  <a:schemeClr val="bg1"/>
                </a:solidFill>
                <a:latin typeface="+mn-ea"/>
              </a:rPr>
              <a:t>4</a:t>
            </a:r>
            <a:r>
              <a:rPr lang="ja-JP" altLang="en-US" sz="1010" b="1" dirty="0">
                <a:solidFill>
                  <a:schemeClr val="bg1"/>
                </a:solidFill>
                <a:latin typeface="+mn-ea"/>
              </a:rPr>
              <a:t>条西</a:t>
            </a:r>
            <a:r>
              <a:rPr lang="en-US" altLang="ja-JP" sz="1010" b="1" dirty="0">
                <a:solidFill>
                  <a:schemeClr val="bg1"/>
                </a:solidFill>
                <a:latin typeface="+mn-ea"/>
              </a:rPr>
              <a:t>9</a:t>
            </a:r>
            <a:r>
              <a:rPr lang="ja-JP" altLang="en-US" sz="1010" b="1" dirty="0">
                <a:solidFill>
                  <a:schemeClr val="bg1"/>
                </a:solidFill>
                <a:latin typeface="+mn-ea"/>
              </a:rPr>
              <a:t>丁目</a:t>
            </a:r>
            <a:r>
              <a:rPr lang="en-US" altLang="ja-JP" sz="1010" b="1" dirty="0">
                <a:solidFill>
                  <a:schemeClr val="bg1"/>
                </a:solidFill>
                <a:latin typeface="+mn-ea"/>
              </a:rPr>
              <a:t>1008</a:t>
            </a:r>
            <a:r>
              <a:rPr lang="ja-JP" altLang="en-US" sz="1010" b="1" dirty="0">
                <a:solidFill>
                  <a:schemeClr val="bg1"/>
                </a:solidFill>
                <a:latin typeface="+mn-ea"/>
              </a:rPr>
              <a:t>番地</a:t>
            </a:r>
            <a:endParaRPr lang="en-US" altLang="ja-JP" sz="1010" b="1" dirty="0">
              <a:solidFill>
                <a:schemeClr val="bg1"/>
              </a:solidFill>
              <a:latin typeface="+mn-ea"/>
            </a:endParaRPr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10" b="1" dirty="0">
                <a:solidFill>
                  <a:srgbClr val="FFFFFF"/>
                </a:solidFill>
                <a:latin typeface="Aptos"/>
              </a:rPr>
              <a:t>TEL 011-594-8500</a:t>
            </a:r>
            <a:endParaRPr lang="en-US" sz="1010" dirty="0"/>
          </a:p>
        </p:txBody>
      </p:sp>
      <p:sp>
        <p:nvSpPr>
          <p:cNvPr id="51" name="Shape 45"/>
          <p:cNvSpPr/>
          <p:nvPr/>
        </p:nvSpPr>
        <p:spPr>
          <a:xfrm>
            <a:off x="676656" y="8595360"/>
            <a:ext cx="2660904" cy="950976"/>
          </a:xfrm>
          <a:prstGeom prst="roundRect">
            <a:avLst>
              <a:gd name="adj" fmla="val 23529"/>
            </a:avLst>
          </a:prstGeom>
          <a:solidFill>
            <a:srgbClr val="F28C38"/>
          </a:solidFill>
          <a:ln w="12700">
            <a:solidFill>
              <a:srgbClr val="F28C38"/>
            </a:solidFill>
            <a:prstDash val="solid"/>
          </a:ln>
        </p:spPr>
        <p:txBody>
          <a:bodyPr wrap="square" lIns="50800" tIns="25400" rIns="50800" bIns="25400"/>
          <a:lstStyle/>
          <a:p>
            <a:endParaRPr/>
          </a:p>
        </p:txBody>
      </p:sp>
      <p:sp>
        <p:nvSpPr>
          <p:cNvPr id="52" name="Text 46"/>
          <p:cNvSpPr/>
          <p:nvPr/>
        </p:nvSpPr>
        <p:spPr>
          <a:xfrm>
            <a:off x="732223" y="8906256"/>
            <a:ext cx="2322576" cy="25603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2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https://asiahumangateway.jp/</a:t>
            </a:r>
            <a:endParaRPr lang="en-US" sz="2000" dirty="0"/>
          </a:p>
        </p:txBody>
      </p:sp>
      <p:sp>
        <p:nvSpPr>
          <p:cNvPr id="53" name="Text 47"/>
          <p:cNvSpPr/>
          <p:nvPr/>
        </p:nvSpPr>
        <p:spPr>
          <a:xfrm>
            <a:off x="3410712" y="8467344"/>
            <a:ext cx="3666744" cy="1078992"/>
          </a:xfrm>
          <a:prstGeom prst="rect">
            <a:avLst/>
          </a:prstGeom>
          <a:noFill/>
          <a:ln/>
        </p:spPr>
        <p:txBody>
          <a:bodyPr wrap="square" lIns="50800" tIns="25400" rIns="50800" bIns="25400" rtlCol="0" anchor="ctr">
            <a:normAutofit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60" b="1" dirty="0">
                <a:solidFill>
                  <a:srgbClr val="FFFFFF"/>
                </a:solidFill>
                <a:latin typeface="Yu Gothic"/>
              </a:rPr>
              <a:t>送出し機関・教育現場・人材の実像を、現地で直接確認。</a:t>
            </a:r>
            <a:endParaRPr lang="en-US" sz="1060" dirty="0"/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en-US" sz="1060" b="1">
                <a:solidFill>
                  <a:srgbClr val="FFFFFF"/>
                </a:solidFill>
                <a:latin typeface="Yu Gothic"/>
              </a:rPr>
              <a:t>社内検討に必要な情報収集の第一歩としてご活用ください</a:t>
            </a:r>
            <a:endParaRPr lang="en-US" sz="1060" dirty="0"/>
          </a:p>
        </p:txBody>
      </p:sp>
      <p:pic>
        <p:nvPicPr>
          <p:cNvPr id="54" name="Picture 53" descr="ahg_logo_white2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164592"/>
            <a:ext cx="2697480" cy="3259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343</Words>
  <Application>Microsoft Office PowerPoint</Application>
  <PresentationFormat>ユーザー設定</PresentationFormat>
  <Paragraphs>56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HG創英角ｺﾞｼｯｸUB</vt:lpstr>
      <vt:lpstr>Yu Gothic</vt:lpstr>
      <vt:lpstr>Aptos</vt:lpstr>
      <vt:lpstr>Arial</vt:lpstr>
      <vt:lpstr>Office Theme</vt:lpstr>
      <vt:lpstr>PowerPoint プレゼンテーション</vt:lpstr>
      <vt:lpstr>PowerPoint プレゼンテーション</vt:lpstr>
    </vt:vector>
  </TitlesOfParts>
  <Company>ASIA HUMAN 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インドネシア現地視察ツアー チラシ</dc:title>
  <dc:subject>2026年5月 インドネシア現地視察ツアー</dc:subject>
  <dc:creator>OpenAI</dc:creator>
  <cp:lastModifiedBy>共同組合 FutureAsiaWorks</cp:lastModifiedBy>
  <cp:revision>7</cp:revision>
  <dcterms:created xsi:type="dcterms:W3CDTF">2026-03-19T07:26:30Z</dcterms:created>
  <dcterms:modified xsi:type="dcterms:W3CDTF">2026-03-23T10:24:41Z</dcterms:modified>
</cp:coreProperties>
</file>